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9EDA14D-F01F-49EE-B581-1EC50EC01C14}" type="datetimeFigureOut">
              <a:rPr lang="id-ID" smtClean="0"/>
              <a:pPr/>
              <a:t>17/10/2016</a:t>
            </a:fld>
            <a:endParaRPr lang="id-ID"/>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d-ID"/>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23ED0D5-C8FE-4850-87FD-FEFE7010EA9A}" type="slidenum">
              <a:rPr lang="id-ID" smtClean="0"/>
              <a:pPr/>
              <a:t>‹#›</a:t>
            </a:fld>
            <a:endParaRPr lang="id-ID"/>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DA14D-F01F-49EE-B581-1EC50EC01C14}" type="datetimeFigureOut">
              <a:rPr lang="id-ID" smtClean="0"/>
              <a:pPr/>
              <a:t>17/10/2016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3ED0D5-C8FE-4850-87FD-FEFE7010EA9A}" type="slidenum">
              <a:rPr lang="id-ID" smtClean="0"/>
              <a:pPr/>
              <a:t>‹#›</a:t>
            </a:fld>
            <a:endParaRPr lang="id-ID"/>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DA14D-F01F-49EE-B581-1EC50EC01C14}" type="datetimeFigureOut">
              <a:rPr lang="id-ID" smtClean="0"/>
              <a:pPr/>
              <a:t>17/10/2016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3ED0D5-C8FE-4850-87FD-FEFE7010EA9A}" type="slidenum">
              <a:rPr lang="id-ID" smtClean="0"/>
              <a:pPr/>
              <a:t>‹#›</a:t>
            </a:fld>
            <a:endParaRPr lang="id-ID"/>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DA14D-F01F-49EE-B581-1EC50EC01C14}" type="datetimeFigureOut">
              <a:rPr lang="id-ID" smtClean="0"/>
              <a:pPr/>
              <a:t>17/10/2016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3ED0D5-C8FE-4850-87FD-FEFE7010EA9A}" type="slidenum">
              <a:rPr lang="id-ID" smtClean="0"/>
              <a:pPr/>
              <a:t>‹#›</a:t>
            </a:fld>
            <a:endParaRPr lang="id-ID"/>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DA14D-F01F-49EE-B581-1EC50EC01C14}" type="datetimeFigureOut">
              <a:rPr lang="id-ID" smtClean="0"/>
              <a:pPr/>
              <a:t>17/10/2016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3ED0D5-C8FE-4850-87FD-FEFE7010EA9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9EDA14D-F01F-49EE-B581-1EC50EC01C14}" type="datetimeFigureOut">
              <a:rPr lang="id-ID" smtClean="0"/>
              <a:pPr/>
              <a:t>17/10/2016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23ED0D5-C8FE-4850-87FD-FEFE7010EA9A}" type="slidenum">
              <a:rPr lang="id-ID" smtClean="0"/>
              <a:pPr/>
              <a:t>‹#›</a:t>
            </a:fld>
            <a:endParaRPr lang="id-ID"/>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EDA14D-F01F-49EE-B581-1EC50EC01C14}" type="datetimeFigureOut">
              <a:rPr lang="id-ID" smtClean="0"/>
              <a:pPr/>
              <a:t>17/10/2016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23ED0D5-C8FE-4850-87FD-FEFE7010EA9A}" type="slidenum">
              <a:rPr lang="id-ID" smtClean="0"/>
              <a:pPr/>
              <a:t>‹#›</a:t>
            </a:fld>
            <a:endParaRPr lang="id-ID"/>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EDA14D-F01F-49EE-B581-1EC50EC01C14}" type="datetimeFigureOut">
              <a:rPr lang="id-ID" smtClean="0"/>
              <a:pPr/>
              <a:t>17/10/2016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23ED0D5-C8FE-4850-87FD-FEFE7010EA9A}" type="slidenum">
              <a:rPr lang="id-ID" smtClean="0"/>
              <a:pPr/>
              <a:t>‹#›</a:t>
            </a:fld>
            <a:endParaRPr lang="id-ID"/>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DA14D-F01F-49EE-B581-1EC50EC01C14}" type="datetimeFigureOut">
              <a:rPr lang="id-ID" smtClean="0"/>
              <a:pPr/>
              <a:t>17/10/2016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23ED0D5-C8FE-4850-87FD-FEFE7010EA9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DA14D-F01F-49EE-B581-1EC50EC01C14}" type="datetimeFigureOut">
              <a:rPr lang="id-ID" smtClean="0"/>
              <a:pPr/>
              <a:t>17/10/2016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23ED0D5-C8FE-4850-87FD-FEFE7010EA9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DA14D-F01F-49EE-B581-1EC50EC01C14}" type="datetimeFigureOut">
              <a:rPr lang="id-ID" smtClean="0"/>
              <a:pPr/>
              <a:t>17/10/2016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23ED0D5-C8FE-4850-87FD-FEFE7010EA9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9EDA14D-F01F-49EE-B581-1EC50EC01C14}" type="datetimeFigureOut">
              <a:rPr lang="id-ID" smtClean="0"/>
              <a:pPr/>
              <a:t>17/10/2016</a:t>
            </a:fld>
            <a:endParaRPr lang="id-ID"/>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d-ID"/>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923ED0D5-C8FE-4850-87FD-FEFE7010EA9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JOB COSTING</a:t>
            </a:r>
            <a:endParaRPr lang="id-ID" b="1" dirty="0"/>
          </a:p>
        </p:txBody>
      </p:sp>
      <p:sp>
        <p:nvSpPr>
          <p:cNvPr id="3" name="Subtitle 2"/>
          <p:cNvSpPr>
            <a:spLocks noGrp="1"/>
          </p:cNvSpPr>
          <p:nvPr>
            <p:ph type="subTitle" idx="1"/>
          </p:nvPr>
        </p:nvSpPr>
        <p:spPr/>
        <p:txBody>
          <a:bodyPr/>
          <a:lstStyle/>
          <a:p>
            <a:r>
              <a:rPr lang="id-ID" dirty="0" smtClean="0"/>
              <a:t>HARIRI, SE., M.Ak</a:t>
            </a:r>
          </a:p>
          <a:p>
            <a:r>
              <a:rPr lang="id-ID" dirty="0" smtClean="0"/>
              <a:t>Universitas Islam Malang</a:t>
            </a:r>
          </a:p>
          <a:p>
            <a:r>
              <a:rPr lang="id-ID" dirty="0" smtClean="0"/>
              <a:t>2016</a:t>
            </a:r>
            <a:endParaRPr lang="id-ID" dirty="0"/>
          </a:p>
        </p:txBody>
      </p:sp>
    </p:spTree>
    <p:extLst>
      <p:ext uri="{BB962C8B-B14F-4D97-AF65-F5344CB8AC3E}">
        <p14:creationId xmlns:p14="http://schemas.microsoft.com/office/powerpoint/2010/main" val="3476449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id-ID" b="1" dirty="0"/>
              <a:t>Langkah 6: Menghitung Biaya Tidak Langsung yang Dialokasikan ke Job.</a:t>
            </a:r>
            <a:endParaRPr lang="id-ID" dirty="0"/>
          </a:p>
          <a:p>
            <a:r>
              <a:rPr lang="id-ID" dirty="0"/>
              <a:t>Biaya tidak langsung dari suatu job dihitung dengan mengalikan kuantitas aktual dari setiap dasar alokasi biaya yang berbeda yang terkait dengan job itu dengan tarif biaya tidak langsung dari setiap dasar alokasi biaya.</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653644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id-ID" b="1" dirty="0"/>
              <a:t>Langkah 7: Menghitung Biaya Total Job dengan Menambahkan Semua Biaya Langsung </a:t>
            </a:r>
            <a:r>
              <a:rPr lang="id-ID" b="1" dirty="0" smtClean="0"/>
              <a:t>dan</a:t>
            </a:r>
            <a:r>
              <a:rPr lang="id-ID" dirty="0"/>
              <a:t> </a:t>
            </a:r>
            <a:r>
              <a:rPr lang="id-ID" b="1" dirty="0" smtClean="0"/>
              <a:t>Tidak </a:t>
            </a:r>
            <a:r>
              <a:rPr lang="id-ID" b="1" dirty="0"/>
              <a:t>Langsung yang Dibebankan ke Job</a:t>
            </a:r>
            <a:r>
              <a:rPr lang="id-ID" b="1" dirty="0" smtClean="0"/>
              <a:t>.</a:t>
            </a:r>
          </a:p>
          <a:p>
            <a:pPr marL="0" indent="0">
              <a:buNone/>
            </a:pPr>
            <a:endParaRPr lang="id-ID" dirty="0"/>
          </a:p>
        </p:txBody>
      </p:sp>
      <p:sp>
        <p:nvSpPr>
          <p:cNvPr id="3" name="Title 2"/>
          <p:cNvSpPr>
            <a:spLocks noGrp="1"/>
          </p:cNvSpPr>
          <p:nvPr>
            <p:ph type="title"/>
          </p:nvPr>
        </p:nvSpPr>
        <p:spPr/>
        <p:txBody>
          <a:bodyPr/>
          <a:lstStyle/>
          <a:p>
            <a:endParaRPr lang="id-ID"/>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501008"/>
            <a:ext cx="6984776" cy="2539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2425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a:t>Peran Teknologi</a:t>
            </a:r>
            <a:endParaRPr lang="id-ID" dirty="0"/>
          </a:p>
          <a:p>
            <a:pPr marL="0" indent="0">
              <a:buNone/>
            </a:pPr>
            <a:r>
              <a:rPr lang="id-ID" dirty="0"/>
              <a:t>Untuk meningkatkan efisiensi operasi, manajer menggunakan informasi mengenai sistem kalkulasi biaya produk dan job untuk mengendalikan biaya bahan, tenaga kerja, dan overhead. Teknologi informasi modern menyediakan informasi tentang biaya produk dengan cepat dan akurat kepada manajer, agar dapat mengelola dan mengendalikan pekerjaan dengan lebih mudah.</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138391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b="1" dirty="0"/>
              <a:t>Periode Waktu yang Digunakan untuk menghitung Tarif Biaya Tidak Langsung</a:t>
            </a:r>
            <a:endParaRPr lang="id-ID" dirty="0"/>
          </a:p>
          <a:p>
            <a:pPr marL="0" indent="0">
              <a:buNone/>
            </a:pPr>
            <a:r>
              <a:rPr lang="id-ID" dirty="0"/>
              <a:t>Ada dua alasan mengapa perusahaan menggunakan periode yang lebih panjang, misalnya satu tahun, untuk menghitung tarif biaya tidak tetap.</a:t>
            </a:r>
          </a:p>
          <a:p>
            <a:pPr marL="457200" lvl="0" indent="-457200">
              <a:buFont typeface="+mj-lt"/>
              <a:buAutoNum type="arabicPeriod"/>
            </a:pPr>
            <a:r>
              <a:rPr lang="id-ID" b="1" dirty="0"/>
              <a:t>Alasan angka numerator</a:t>
            </a:r>
            <a:r>
              <a:rPr lang="id-ID" dirty="0"/>
              <a:t> (</a:t>
            </a:r>
            <a:r>
              <a:rPr lang="id-ID" i="1" dirty="0"/>
              <a:t>pool biaya tidak langsung</a:t>
            </a:r>
            <a:r>
              <a:rPr lang="id-ID" dirty="0"/>
              <a:t>). Semakin pendek periode, semakin besar pengaruh pola musiman terhadap jumlah </a:t>
            </a:r>
            <a:r>
              <a:rPr lang="id-ID" dirty="0" smtClean="0"/>
              <a:t>biaya.</a:t>
            </a:r>
          </a:p>
          <a:p>
            <a:pPr marL="457200" lvl="0" indent="-457200">
              <a:buFont typeface="+mj-lt"/>
              <a:buAutoNum type="arabicPeriod"/>
            </a:pPr>
            <a:r>
              <a:rPr lang="id-ID" b="1" dirty="0" smtClean="0"/>
              <a:t>Alasan </a:t>
            </a:r>
            <a:r>
              <a:rPr lang="id-ID" b="1" dirty="0"/>
              <a:t>angka denominator</a:t>
            </a:r>
            <a:r>
              <a:rPr lang="id-ID" dirty="0"/>
              <a:t> (</a:t>
            </a:r>
            <a:r>
              <a:rPr lang="id-ID" i="1" dirty="0"/>
              <a:t>kuantitas dasar alokasi</a:t>
            </a:r>
            <a:r>
              <a:rPr lang="id-ID" dirty="0"/>
              <a:t>). Alasan lain untuk menggunakan periode yang lebih panjang adalah kebutuhan untuk menyebar biaya tidak langsung tetap bulanan ke tingkat produksi bulanan yang fluktuatif.</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2017388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a:t>Tarif biaya tidak langsung yang dianggarkan</a:t>
            </a:r>
            <a:r>
              <a:rPr lang="id-ID" dirty="0"/>
              <a:t> (</a:t>
            </a:r>
            <a:r>
              <a:rPr lang="id-ID" i="1" dirty="0"/>
              <a:t>budgeted indirect-cost rate</a:t>
            </a:r>
            <a:r>
              <a:rPr lang="id-ID" dirty="0"/>
              <a:t>) dihitung untuk setiap pool biaya sebagai berikut</a:t>
            </a:r>
            <a:r>
              <a:rPr lang="id-ID" dirty="0" smtClean="0"/>
              <a:t>:</a:t>
            </a:r>
          </a:p>
          <a:p>
            <a:pPr marL="0" indent="0">
              <a:buNone/>
            </a:pPr>
            <a:endParaRPr lang="id-ID" dirty="0"/>
          </a:p>
        </p:txBody>
      </p:sp>
      <p:sp>
        <p:nvSpPr>
          <p:cNvPr id="3" name="Title 2"/>
          <p:cNvSpPr>
            <a:spLocks noGrp="1"/>
          </p:cNvSpPr>
          <p:nvPr>
            <p:ph type="title"/>
          </p:nvPr>
        </p:nvSpPr>
        <p:spPr/>
        <p:txBody>
          <a:bodyPr/>
          <a:lstStyle/>
          <a:p>
            <a:r>
              <a:rPr lang="id-ID" sz="4000" b="1" dirty="0"/>
              <a:t>Kalkulasi Biaya Normal (Normal Costing)</a:t>
            </a:r>
            <a:endParaRPr lang="id-ID" sz="4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556248"/>
            <a:ext cx="7056784" cy="102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2933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id-ID" dirty="0"/>
              <a:t>Penggunaan tarif biaya tidak langsung yang dianggarkan melahirkan kalkulasi normal. </a:t>
            </a:r>
            <a:r>
              <a:rPr lang="id-ID" b="1" dirty="0"/>
              <a:t>Kalkulasi biaya normal</a:t>
            </a:r>
            <a:r>
              <a:rPr lang="id-ID" dirty="0"/>
              <a:t> (</a:t>
            </a:r>
            <a:r>
              <a:rPr lang="id-ID" i="1" dirty="0"/>
              <a:t>normal costing</a:t>
            </a:r>
            <a:r>
              <a:rPr lang="id-ID" dirty="0"/>
              <a:t>) adalah sistem kalkulasi biaya yang menelusuri biaya langsung ke objek biaya dengan menggunakan tarif biaya langsung aktual dikali dengan kuantitas aktual dari input biaya langsung, dan yang mengalokasikan biaya tidak langsung berdasarkan tarif biaya tidak langsung </a:t>
            </a:r>
            <a:r>
              <a:rPr lang="id-ID" i="1" dirty="0"/>
              <a:t>yang dianggarkan</a:t>
            </a:r>
            <a:r>
              <a:rPr lang="id-ID" dirty="0"/>
              <a:t> dikali dengan kuantitas aktual dari dasar alokasi biaya.</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239828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b="1" dirty="0"/>
              <a:t>Buku Besar Umum dan Buku Besar Pembantu</a:t>
            </a:r>
            <a:endParaRPr lang="id-ID" dirty="0"/>
          </a:p>
          <a:p>
            <a:pPr marL="0" indent="0">
              <a:buNone/>
            </a:pPr>
            <a:r>
              <a:rPr lang="id-ID" dirty="0"/>
              <a:t>Sistem job costing mempunyai catatan biaya job yang terpisah bagi setiap job. Sebuah ikhtisar dari catatan biaya job biasanya ditemukan pada buku besar pembantu. Akun buku besar, pengendalian barang dalam proses, menyajikan gabungan dari catatan-catatan biaya job yang terpisah berkenaan dengan semua job yang belum diselesaikan. Catatan biaya job dan akun Pengendalian Barang dalam Proses menelusuri biaya job sejak job mulai dikerjakan hingga selesai.</a:t>
            </a:r>
          </a:p>
        </p:txBody>
      </p:sp>
      <p:sp>
        <p:nvSpPr>
          <p:cNvPr id="3" name="Title 2"/>
          <p:cNvSpPr>
            <a:spLocks noGrp="1"/>
          </p:cNvSpPr>
          <p:nvPr>
            <p:ph type="title"/>
          </p:nvPr>
        </p:nvSpPr>
        <p:spPr/>
        <p:txBody>
          <a:bodyPr/>
          <a:lstStyle/>
          <a:p>
            <a:r>
              <a:rPr lang="id-ID" sz="2800" b="1" dirty="0"/>
              <a:t>Sistem Kalkulasi Biaya Normal atas Pekerjaan (Normal Job-Costing) pada Perusahaan Manufaktur</a:t>
            </a:r>
            <a:endParaRPr lang="id-ID" sz="2800" dirty="0"/>
          </a:p>
        </p:txBody>
      </p:sp>
    </p:spTree>
    <p:extLst>
      <p:ext uri="{BB962C8B-B14F-4D97-AF65-F5344CB8AC3E}">
        <p14:creationId xmlns:p14="http://schemas.microsoft.com/office/powerpoint/2010/main" val="3334951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b="1" dirty="0"/>
              <a:t>Penjelasan </a:t>
            </a:r>
            <a:r>
              <a:rPr lang="id-ID" b="1" dirty="0" smtClean="0"/>
              <a:t>Transaksi</a:t>
            </a:r>
          </a:p>
          <a:p>
            <a:pPr marL="0" indent="0">
              <a:buNone/>
            </a:pPr>
            <a:endParaRPr lang="id-ID" dirty="0" smtClean="0"/>
          </a:p>
          <a:p>
            <a:pPr marL="0" indent="0">
              <a:buNone/>
            </a:pPr>
            <a:r>
              <a:rPr lang="id-ID" dirty="0" smtClean="0"/>
              <a:t>        (a)                       (b)                     (c)                      (d)</a:t>
            </a:r>
          </a:p>
          <a:p>
            <a:pPr marL="0" indent="0">
              <a:buNone/>
            </a:pPr>
            <a:r>
              <a:rPr lang="id-ID" dirty="0" smtClean="0"/>
              <a:t> </a:t>
            </a:r>
            <a:endParaRPr lang="id-ID" dirty="0"/>
          </a:p>
        </p:txBody>
      </p:sp>
      <p:sp>
        <p:nvSpPr>
          <p:cNvPr id="3" name="Title 2"/>
          <p:cNvSpPr>
            <a:spLocks noGrp="1"/>
          </p:cNvSpPr>
          <p:nvPr>
            <p:ph type="title"/>
          </p:nvPr>
        </p:nvSpPr>
        <p:spPr/>
        <p:txBody>
          <a:bodyPr/>
          <a:lstStyle/>
          <a:p>
            <a:r>
              <a:rPr lang="id-ID" dirty="0" smtClean="0"/>
              <a:t> </a:t>
            </a:r>
            <a:endParaRPr lang="id-ID" dirty="0"/>
          </a:p>
        </p:txBody>
      </p:sp>
      <p:sp>
        <p:nvSpPr>
          <p:cNvPr id="4" name="Rectangle 3"/>
          <p:cNvSpPr/>
          <p:nvPr/>
        </p:nvSpPr>
        <p:spPr>
          <a:xfrm>
            <a:off x="755576" y="3645024"/>
            <a:ext cx="1584176"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Pembelian bahan serta input manufaktur lainnya</a:t>
            </a:r>
          </a:p>
        </p:txBody>
      </p:sp>
      <p:sp>
        <p:nvSpPr>
          <p:cNvPr id="5" name="Rectangle 4"/>
          <p:cNvSpPr/>
          <p:nvPr/>
        </p:nvSpPr>
        <p:spPr>
          <a:xfrm>
            <a:off x="2843808" y="3645024"/>
            <a:ext cx="1584176"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Konversi menjadi persediaan barang dalam proses</a:t>
            </a:r>
          </a:p>
        </p:txBody>
      </p:sp>
      <p:sp>
        <p:nvSpPr>
          <p:cNvPr id="6" name="Rectangle 5"/>
          <p:cNvSpPr/>
          <p:nvPr/>
        </p:nvSpPr>
        <p:spPr>
          <a:xfrm>
            <a:off x="4860032" y="3645024"/>
            <a:ext cx="1584176"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Konversi menjadi persediaan barang jadi</a:t>
            </a:r>
          </a:p>
        </p:txBody>
      </p:sp>
      <p:sp>
        <p:nvSpPr>
          <p:cNvPr id="7" name="Rectangle 6"/>
          <p:cNvSpPr/>
          <p:nvPr/>
        </p:nvSpPr>
        <p:spPr>
          <a:xfrm>
            <a:off x="6876256" y="3645024"/>
            <a:ext cx="1584176"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Penjualan barang jadi</a:t>
            </a:r>
          </a:p>
        </p:txBody>
      </p:sp>
      <p:cxnSp>
        <p:nvCxnSpPr>
          <p:cNvPr id="9" name="Straight Arrow Connector 8"/>
          <p:cNvCxnSpPr>
            <a:stCxn id="4" idx="3"/>
            <a:endCxn id="5" idx="1"/>
          </p:cNvCxnSpPr>
          <p:nvPr/>
        </p:nvCxnSpPr>
        <p:spPr>
          <a:xfrm>
            <a:off x="2339752" y="4689140"/>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3"/>
            <a:endCxn id="6" idx="1"/>
          </p:cNvCxnSpPr>
          <p:nvPr/>
        </p:nvCxnSpPr>
        <p:spPr>
          <a:xfrm>
            <a:off x="4427984" y="4689140"/>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3"/>
          </p:cNvCxnSpPr>
          <p:nvPr/>
        </p:nvCxnSpPr>
        <p:spPr>
          <a:xfrm>
            <a:off x="6444208" y="4689140"/>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415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a:t>Biaya Nonmanufaktur dan Kalkulasi Biaya Pekerjaan (</a:t>
            </a:r>
            <a:r>
              <a:rPr lang="id-ID" b="1" i="1" dirty="0"/>
              <a:t>Job Costing</a:t>
            </a:r>
            <a:r>
              <a:rPr lang="id-ID" b="1" dirty="0"/>
              <a:t>)</a:t>
            </a:r>
            <a:endParaRPr lang="id-ID" dirty="0"/>
          </a:p>
          <a:p>
            <a:pPr marL="0" indent="0">
              <a:buNone/>
            </a:pPr>
            <a:r>
              <a:rPr lang="id-ID" dirty="0"/>
              <a:t>Biaya pemasaran dan layanan pelanggan dibebankan ketika terjadi untuk tujuan akuntansi keuangan, perusahaan sering kali menelusuri atau mengalokasikan biaya tersebut ke job individual untuk pengambilan keputusan penetapan harga, bauran produk, serta manajemen biaya.</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3078105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id-ID" b="1" dirty="0"/>
              <a:t>Biaya tidak langsung yang dialokasikan terlalu rendah</a:t>
            </a:r>
            <a:r>
              <a:rPr lang="id-ID" dirty="0"/>
              <a:t> (</a:t>
            </a:r>
            <a:r>
              <a:rPr lang="id-ID" i="1" dirty="0"/>
              <a:t>underallocated indirect cost</a:t>
            </a:r>
            <a:r>
              <a:rPr lang="id-ID" dirty="0"/>
              <a:t>) terjadi apabila jumlah biaya tidak langsung yang dialokasikan pada periode akuntansi lebih kecil dibandingkan jumlah aktual (yang terjadi). </a:t>
            </a:r>
            <a:r>
              <a:rPr lang="id-ID" b="1" dirty="0"/>
              <a:t>Biaya tidak langsung yang dialokasikan terlalu tinggi </a:t>
            </a:r>
            <a:r>
              <a:rPr lang="id-ID" dirty="0"/>
              <a:t>(</a:t>
            </a:r>
            <a:r>
              <a:rPr lang="id-ID" i="1" dirty="0"/>
              <a:t>overallocated indirect cost</a:t>
            </a:r>
            <a:r>
              <a:rPr lang="id-ID" dirty="0"/>
              <a:t>) terjadi apabila jumlah biaya tidak langsung yang dialokasikan pada periode akuntansi lebih besar dibandingkan jumlah aktual (yang terjadi).</a:t>
            </a:r>
          </a:p>
        </p:txBody>
      </p:sp>
      <p:sp>
        <p:nvSpPr>
          <p:cNvPr id="3" name="Title 2"/>
          <p:cNvSpPr>
            <a:spLocks noGrp="1"/>
          </p:cNvSpPr>
          <p:nvPr>
            <p:ph type="title"/>
          </p:nvPr>
        </p:nvSpPr>
        <p:spPr/>
        <p:txBody>
          <a:bodyPr/>
          <a:lstStyle/>
          <a:p>
            <a:r>
              <a:rPr lang="id-ID" sz="2800" b="1" dirty="0"/>
              <a:t>Biaya Tidak Langsung yang Dianggarkan dan Penyesuaian Akhir Tahun Akuntansi</a:t>
            </a:r>
            <a:endParaRPr lang="id-ID" sz="2800" dirty="0"/>
          </a:p>
        </p:txBody>
      </p:sp>
    </p:spTree>
    <p:extLst>
      <p:ext uri="{BB962C8B-B14F-4D97-AF65-F5344CB8AC3E}">
        <p14:creationId xmlns:p14="http://schemas.microsoft.com/office/powerpoint/2010/main" val="2530997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id-ID" b="1" dirty="0"/>
              <a:t>Objek biaya</a:t>
            </a:r>
            <a:r>
              <a:rPr lang="id-ID" dirty="0"/>
              <a:t> (</a:t>
            </a:r>
            <a:r>
              <a:rPr lang="id-ID" i="1" dirty="0"/>
              <a:t>cost object</a:t>
            </a:r>
            <a:r>
              <a:rPr lang="id-ID" dirty="0"/>
              <a:t>) adalah sesuatu yang akan diukur biayanya.</a:t>
            </a:r>
          </a:p>
          <a:p>
            <a:pPr lvl="0"/>
            <a:r>
              <a:rPr lang="id-ID" b="1" dirty="0"/>
              <a:t>Biaya langsung dari suatu objek biaya</a:t>
            </a:r>
            <a:r>
              <a:rPr lang="id-ID" dirty="0"/>
              <a:t> (</a:t>
            </a:r>
            <a:r>
              <a:rPr lang="id-ID" i="1" dirty="0"/>
              <a:t>direct cost of a cost object</a:t>
            </a:r>
            <a:r>
              <a:rPr lang="id-ID" dirty="0"/>
              <a:t>) adalah biaya yang terkait dengan suatu objek biaya yang dapat ditelusuri ke objek biaya tersebut dengan cara yang layak secara ekonomi (efektif biaya).</a:t>
            </a:r>
          </a:p>
          <a:p>
            <a:r>
              <a:rPr lang="id-ID" b="1" dirty="0"/>
              <a:t>Biaya tidak langsung dari suatu objek biaya</a:t>
            </a:r>
            <a:r>
              <a:rPr lang="id-ID" dirty="0"/>
              <a:t> (</a:t>
            </a:r>
            <a:r>
              <a:rPr lang="id-ID" i="1" dirty="0"/>
              <a:t>indirect cost of a cost object</a:t>
            </a:r>
            <a:r>
              <a:rPr lang="id-ID" dirty="0"/>
              <a:t>) adalah biaya yang terkait dengan suatu objek biaya tetapi tidak dapat ditelusuri ke objek biaya tersebut dengan cara yang layak secara ekonomi (efektif biaya).</a:t>
            </a:r>
          </a:p>
        </p:txBody>
      </p:sp>
      <p:sp>
        <p:nvSpPr>
          <p:cNvPr id="2" name="Title 1"/>
          <p:cNvSpPr>
            <a:spLocks noGrp="1"/>
          </p:cNvSpPr>
          <p:nvPr>
            <p:ph type="title"/>
          </p:nvPr>
        </p:nvSpPr>
        <p:spPr/>
        <p:txBody>
          <a:bodyPr/>
          <a:lstStyle/>
          <a:p>
            <a:r>
              <a:rPr lang="id-ID" sz="2400" b="1" dirty="0"/>
              <a:t>Konsep-konsep yang Menjadi Rangka Bangun Sistem Kalkulasi Biaya</a:t>
            </a:r>
            <a:endParaRPr lang="id-ID" sz="2400" dirty="0"/>
          </a:p>
        </p:txBody>
      </p:sp>
    </p:spTree>
    <p:extLst>
      <p:ext uri="{BB962C8B-B14F-4D97-AF65-F5344CB8AC3E}">
        <p14:creationId xmlns:p14="http://schemas.microsoft.com/office/powerpoint/2010/main" val="1247614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b="1" dirty="0"/>
              <a:t>Pendekatan Tarif Alokasi yang Disesuaikan</a:t>
            </a:r>
            <a:endParaRPr lang="id-ID" dirty="0"/>
          </a:p>
          <a:p>
            <a:pPr marL="0" indent="0">
              <a:buNone/>
            </a:pPr>
            <a:r>
              <a:rPr lang="id-ID" dirty="0"/>
              <a:t>Pendekatan tarif alokasi yang disesuaikan menetapkan kembali semua ayat jurnal overhead dalam buku besar dan buku besar pembantu dengan menggunakan tarif biaya aktual, bukan tarif biaya yang dianggarkan</a:t>
            </a:r>
            <a:r>
              <a:rPr lang="id-ID" dirty="0" smtClean="0"/>
              <a:t>.</a:t>
            </a:r>
            <a:r>
              <a:rPr lang="id-ID" dirty="0"/>
              <a:t> </a:t>
            </a:r>
          </a:p>
          <a:p>
            <a:r>
              <a:rPr lang="id-ID" b="1" dirty="0"/>
              <a:t>Pendekatan Prorasi</a:t>
            </a:r>
            <a:endParaRPr lang="id-ID" dirty="0"/>
          </a:p>
          <a:p>
            <a:pPr marL="0" indent="0">
              <a:buNone/>
            </a:pPr>
            <a:r>
              <a:rPr lang="id-ID" b="1" dirty="0"/>
              <a:t>Prorasi </a:t>
            </a:r>
            <a:r>
              <a:rPr lang="id-ID" dirty="0"/>
              <a:t>(</a:t>
            </a:r>
            <a:r>
              <a:rPr lang="id-ID" i="1" dirty="0"/>
              <a:t>proration</a:t>
            </a:r>
            <a:r>
              <a:rPr lang="id-ID" dirty="0"/>
              <a:t>) menyebarkan overhead yang dialokasikan terlalu rendah atau overhead yang dialokasikan terlalu tinggi di antara saldo akhir barang dalam proses, barang kadi, dan harga pokok penjualan.</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270627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b="1" dirty="0"/>
              <a:t>Pendekatan Penghapusan Harga Pokok Penjualan</a:t>
            </a:r>
            <a:endParaRPr lang="id-ID" dirty="0"/>
          </a:p>
          <a:p>
            <a:pPr marL="0" indent="0">
              <a:buNone/>
            </a:pPr>
            <a:r>
              <a:rPr lang="id-ID" dirty="0"/>
              <a:t>Overhead total yang dialokasikan terlalu rendah atau tinggi akan dimasukkan ke dalam Harga Pokok Penjualan tahun berjalan.</a:t>
            </a:r>
          </a:p>
          <a:p>
            <a:pPr marL="0" indent="0">
              <a:buNone/>
            </a:pPr>
            <a:endParaRPr lang="id-ID" dirty="0"/>
          </a:p>
          <a:p>
            <a:pPr marL="0" indent="0">
              <a:buNone/>
            </a:pPr>
            <a:r>
              <a:rPr lang="id-ID" sz="1800" dirty="0"/>
              <a:t>Harga Pokok Penjualan		</a:t>
            </a:r>
            <a:r>
              <a:rPr lang="id-ID" sz="1800" dirty="0" smtClean="0"/>
              <a:t>	xxx</a:t>
            </a:r>
            <a:endParaRPr lang="id-ID" sz="1800" dirty="0"/>
          </a:p>
          <a:p>
            <a:pPr marL="0" indent="0">
              <a:buNone/>
            </a:pPr>
            <a:r>
              <a:rPr lang="id-ID" sz="1800" dirty="0"/>
              <a:t>Overhead Manufaktur yang </a:t>
            </a:r>
            <a:r>
              <a:rPr lang="id-ID" sz="1800" dirty="0" smtClean="0"/>
              <a:t>Dialokasikan</a:t>
            </a:r>
            <a:r>
              <a:rPr lang="id-ID" sz="1800" dirty="0"/>
              <a:t>	</a:t>
            </a:r>
            <a:r>
              <a:rPr lang="id-ID" sz="1800" dirty="0" smtClean="0"/>
              <a:t>xxx</a:t>
            </a:r>
            <a:endParaRPr lang="id-ID" sz="1800" dirty="0"/>
          </a:p>
          <a:p>
            <a:pPr marL="0" indent="0">
              <a:buNone/>
            </a:pPr>
            <a:r>
              <a:rPr lang="id-ID" sz="1800" dirty="0" smtClean="0"/>
              <a:t>	Pengendalian </a:t>
            </a:r>
            <a:r>
              <a:rPr lang="id-ID" sz="1800" dirty="0"/>
              <a:t>Overhead Manufaktur	</a:t>
            </a:r>
            <a:r>
              <a:rPr lang="id-ID" sz="1800" dirty="0" smtClean="0"/>
              <a:t>xxx</a:t>
            </a:r>
            <a:endParaRPr lang="id-ID" sz="1800" dirty="0"/>
          </a:p>
          <a:p>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3878777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a:t>Memilih di Antara Berbagai Pendekatan</a:t>
            </a:r>
            <a:endParaRPr lang="id-ID" dirty="0"/>
          </a:p>
          <a:p>
            <a:pPr marL="0" indent="0">
              <a:buNone/>
            </a:pPr>
            <a:r>
              <a:rPr lang="id-ID" dirty="0"/>
              <a:t>Mana di antara tiga pendekatan tersebut yang paling baik digunakan? Untuk membuat keputusan ini, manajer akan dipandu oleh penyebab rendahnya alokasi atau tingginya alokasi dan bagaimana informasi yang dihasilkan akan digunakan.</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2353339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a:t>Multi Pool Biaya Overhead</a:t>
            </a:r>
            <a:endParaRPr lang="id-ID" dirty="0"/>
          </a:p>
          <a:p>
            <a:pPr marL="0" indent="0">
              <a:buNone/>
            </a:pPr>
            <a:r>
              <a:rPr lang="id-ID" dirty="0"/>
              <a:t>Penggunaan pool biaya overhead manufaktur tunggal dengan jam tenaga kerja manufaktur langsung sebagai dasar alokasi biaya merupakan cara yang tepat untuk mengalokasikan semua biaya overhead manufaktur ke job.</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967644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id-ID" dirty="0" smtClean="0"/>
              <a:t>Robinson Company membuat mesin bubut kertas WPP 298:</a:t>
            </a:r>
          </a:p>
          <a:p>
            <a:r>
              <a:rPr lang="id-ID" dirty="0" smtClean="0"/>
              <a:t>Bahan baku Rp.4.606</a:t>
            </a:r>
          </a:p>
          <a:p>
            <a:r>
              <a:rPr lang="id-ID" dirty="0" smtClean="0"/>
              <a:t>TKL Rp.1.579</a:t>
            </a:r>
          </a:p>
          <a:p>
            <a:r>
              <a:rPr lang="id-ID" dirty="0" smtClean="0"/>
              <a:t>TKL aktual ebesar 27.000 jam kerja</a:t>
            </a:r>
          </a:p>
          <a:p>
            <a:r>
              <a:rPr lang="id-ID" dirty="0" smtClean="0"/>
              <a:t>Biaya manufaktur tidak langsung aktual Rp.1.215.000</a:t>
            </a:r>
          </a:p>
          <a:p>
            <a:r>
              <a:rPr lang="id-ID" smtClean="0"/>
              <a:t>Jam kerja tenaga manufaktur langsung sebesar 88</a:t>
            </a:r>
            <a:endParaRPr lang="id-ID"/>
          </a:p>
        </p:txBody>
      </p:sp>
      <p:sp>
        <p:nvSpPr>
          <p:cNvPr id="3" name="Title 2"/>
          <p:cNvSpPr>
            <a:spLocks noGrp="1"/>
          </p:cNvSpPr>
          <p:nvPr>
            <p:ph type="title"/>
          </p:nvPr>
        </p:nvSpPr>
        <p:spPr/>
        <p:txBody>
          <a:bodyPr/>
          <a:lstStyle/>
          <a:p>
            <a:pPr algn="l"/>
            <a:r>
              <a:rPr lang="id-ID" sz="2800" dirty="0" smtClean="0"/>
              <a:t>Contoh </a:t>
            </a:r>
            <a:endParaRPr lang="id-ID" sz="2800" dirty="0"/>
          </a:p>
        </p:txBody>
      </p:sp>
    </p:spTree>
    <p:extLst>
      <p:ext uri="{BB962C8B-B14F-4D97-AF65-F5344CB8AC3E}">
        <p14:creationId xmlns:p14="http://schemas.microsoft.com/office/powerpoint/2010/main" val="1018463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id-ID" b="1" i="1" dirty="0"/>
              <a:t>Pembebanan biaya (cost assignment)</a:t>
            </a:r>
            <a:r>
              <a:rPr lang="id-ID" dirty="0"/>
              <a:t> merupakan istilah yang umum digunakan untuk membebankan biaya ke objek biaya, apakah itu biaya langsung maupun biaya tidak langsung. </a:t>
            </a:r>
            <a:endParaRPr lang="id-ID" dirty="0" smtClean="0"/>
          </a:p>
          <a:p>
            <a:pPr marL="0" indent="0">
              <a:buNone/>
            </a:pPr>
            <a:r>
              <a:rPr lang="id-ID" b="1" i="1" dirty="0" smtClean="0"/>
              <a:t>Penelusuran </a:t>
            </a:r>
            <a:r>
              <a:rPr lang="id-ID" b="1" i="1" dirty="0"/>
              <a:t>biaya (cost tracing)</a:t>
            </a:r>
            <a:r>
              <a:rPr lang="id-ID" dirty="0"/>
              <a:t> merupakan istilah spesifik untuk membebankan biaya langsung, sedangkan </a:t>
            </a:r>
            <a:r>
              <a:rPr lang="id-ID" b="1" i="1" dirty="0"/>
              <a:t>alokasi</a:t>
            </a:r>
            <a:r>
              <a:rPr lang="id-ID" b="1" dirty="0"/>
              <a:t> </a:t>
            </a:r>
            <a:r>
              <a:rPr lang="id-ID" b="1" i="1" dirty="0"/>
              <a:t>biaya (cost allocation)</a:t>
            </a:r>
            <a:r>
              <a:rPr lang="id-ID" dirty="0"/>
              <a:t> secara khusus mengacu pada pembebanan biaya tidak langsung.</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972674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id-ID" dirty="0"/>
              <a:t>Dua istilah berikut untuk membahas sistem kalkulasi biaya:</a:t>
            </a:r>
          </a:p>
          <a:p>
            <a:pPr lvl="0"/>
            <a:r>
              <a:rPr lang="id-ID" b="1" dirty="0" smtClean="0"/>
              <a:t>Pool </a:t>
            </a:r>
            <a:r>
              <a:rPr lang="id-ID" b="1" dirty="0"/>
              <a:t>biaya</a:t>
            </a:r>
            <a:r>
              <a:rPr lang="id-ID" dirty="0"/>
              <a:t> (</a:t>
            </a:r>
            <a:r>
              <a:rPr lang="id-ID" i="1" dirty="0"/>
              <a:t>cost pool</a:t>
            </a:r>
            <a:r>
              <a:rPr lang="id-ID" dirty="0"/>
              <a:t>) adalah pengelompokkan pos-pos biaya individual.</a:t>
            </a:r>
          </a:p>
          <a:p>
            <a:r>
              <a:rPr lang="id-ID" b="1" dirty="0"/>
              <a:t>Dasar alokasi biaya</a:t>
            </a:r>
            <a:r>
              <a:rPr lang="id-ID" dirty="0"/>
              <a:t> (</a:t>
            </a:r>
            <a:r>
              <a:rPr lang="id-ID" i="1" dirty="0"/>
              <a:t>cost allocation base</a:t>
            </a:r>
            <a:r>
              <a:rPr lang="id-ID" dirty="0"/>
              <a:t>). Bagaimana perusahaan mengoperasikan mesin pemotong logam yang dikumpulkan dalam suatu pool biaya tunggal.</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935380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id-ID" dirty="0"/>
              <a:t>Akuntan manajemen menggunakan dua jenis dasar sistem kalkulasi biaya untuk membebankan biaya ke produk atau jasa:</a:t>
            </a:r>
          </a:p>
          <a:p>
            <a:pPr lvl="0"/>
            <a:r>
              <a:rPr lang="id-ID" b="1" dirty="0"/>
              <a:t>Sistem kalkulasi biaya pekerjaan</a:t>
            </a:r>
            <a:r>
              <a:rPr lang="id-ID" dirty="0"/>
              <a:t> (</a:t>
            </a:r>
            <a:r>
              <a:rPr lang="id-ID" i="1" dirty="0"/>
              <a:t>job-costing system</a:t>
            </a:r>
            <a:r>
              <a:rPr lang="id-ID" dirty="0"/>
              <a:t>). Pada sistem ini, objek biaya adalah unit atau multi unit dari produk atau jasa yang khas yang disebut pekerjaan (</a:t>
            </a:r>
            <a:r>
              <a:rPr lang="id-ID" i="1" dirty="0"/>
              <a:t>job</a:t>
            </a:r>
            <a:r>
              <a:rPr lang="id-ID" dirty="0"/>
              <a:t>).</a:t>
            </a:r>
          </a:p>
          <a:p>
            <a:r>
              <a:rPr lang="id-ID" b="1" dirty="0"/>
              <a:t>Sistem kalkulasi biaya proses</a:t>
            </a:r>
            <a:r>
              <a:rPr lang="id-ID" dirty="0"/>
              <a:t> (</a:t>
            </a:r>
            <a:r>
              <a:rPr lang="id-ID" i="1" dirty="0"/>
              <a:t>process-costing system</a:t>
            </a:r>
            <a:r>
              <a:rPr lang="id-ID" dirty="0"/>
              <a:t>). Pada sistem ini, objek biaya adalah unit-unit produk atau jasa yang identik atau serupa dalam jumlah besar.</a:t>
            </a:r>
          </a:p>
        </p:txBody>
      </p:sp>
      <p:sp>
        <p:nvSpPr>
          <p:cNvPr id="3" name="Title 2"/>
          <p:cNvSpPr>
            <a:spLocks noGrp="1"/>
          </p:cNvSpPr>
          <p:nvPr>
            <p:ph type="title"/>
          </p:nvPr>
        </p:nvSpPr>
        <p:spPr/>
        <p:txBody>
          <a:bodyPr/>
          <a:lstStyle/>
          <a:p>
            <a:r>
              <a:rPr lang="id-ID" sz="4400" b="1" dirty="0"/>
              <a:t>Sistem Job-Costing dan Process-Costing</a:t>
            </a:r>
            <a:endParaRPr lang="id-ID" sz="4400" dirty="0"/>
          </a:p>
        </p:txBody>
      </p:sp>
    </p:spTree>
    <p:extLst>
      <p:ext uri="{BB962C8B-B14F-4D97-AF65-F5344CB8AC3E}">
        <p14:creationId xmlns:p14="http://schemas.microsoft.com/office/powerpoint/2010/main" val="2216099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60849"/>
            <a:ext cx="7745505" cy="4464496"/>
          </a:xfrm>
        </p:spPr>
        <p:txBody>
          <a:bodyPr>
            <a:normAutofit fontScale="85000" lnSpcReduction="20000"/>
          </a:bodyPr>
          <a:lstStyle/>
          <a:p>
            <a:pPr marL="0" indent="0">
              <a:buNone/>
            </a:pPr>
            <a:r>
              <a:rPr lang="id-ID" b="1" dirty="0"/>
              <a:t>Kalkulasi biaya aktual</a:t>
            </a:r>
            <a:r>
              <a:rPr lang="id-ID" dirty="0"/>
              <a:t> (</a:t>
            </a:r>
            <a:r>
              <a:rPr lang="id-ID" i="1" dirty="0"/>
              <a:t>actual costing</a:t>
            </a:r>
            <a:r>
              <a:rPr lang="id-ID" dirty="0"/>
              <a:t>) adalah sistem kalkulasi biaya yang menelusuri biaya langsung ke objek biaya dengan memakai tarif biaya langsung aktual dikalikan jumlah aktual input biaya langsung</a:t>
            </a:r>
            <a:r>
              <a:rPr lang="id-ID" dirty="0" smtClean="0"/>
              <a:t>.</a:t>
            </a:r>
          </a:p>
          <a:p>
            <a:pPr marL="0" indent="0">
              <a:buNone/>
            </a:pPr>
            <a:r>
              <a:rPr lang="id-ID" b="1" dirty="0"/>
              <a:t>Pendekatan Umum terhadap Job Costing</a:t>
            </a:r>
            <a:endParaRPr lang="id-ID" dirty="0"/>
          </a:p>
          <a:p>
            <a:pPr marL="0" indent="0">
              <a:buNone/>
            </a:pPr>
            <a:r>
              <a:rPr lang="id-ID" dirty="0"/>
              <a:t>Terdapat tujuh langkah untuk membebankan biaya ke sebuah job, apakah pada sektor manufaktur, perdagangan, atau jasa.</a:t>
            </a:r>
          </a:p>
          <a:p>
            <a:pPr marL="0" indent="0">
              <a:buNone/>
            </a:pPr>
            <a:r>
              <a:rPr lang="id-ID" b="1" dirty="0"/>
              <a:t>Langkah 1: Mengidentifikasi Pekerjaan yang Dipilih sebagai Objek Biaya.</a:t>
            </a:r>
            <a:endParaRPr lang="id-ID" dirty="0"/>
          </a:p>
          <a:p>
            <a:pPr lvl="0"/>
            <a:r>
              <a:rPr lang="id-ID" b="1" dirty="0"/>
              <a:t>Dokumen sumber </a:t>
            </a:r>
            <a:r>
              <a:rPr lang="id-ID" dirty="0"/>
              <a:t>(</a:t>
            </a:r>
            <a:r>
              <a:rPr lang="id-ID" i="1" dirty="0"/>
              <a:t>source document</a:t>
            </a:r>
            <a:r>
              <a:rPr lang="id-ID" dirty="0"/>
              <a:t>) adalah catatan asli (seperti kartu waktu tenaga kerja yang mencatat jam kerja karyawan) yang mendukung ayat jurnal dalam sistem akuntansi.</a:t>
            </a:r>
          </a:p>
          <a:p>
            <a:r>
              <a:rPr lang="id-ID" b="1" dirty="0"/>
              <a:t>Catatan biaya job/lembar biaya job</a:t>
            </a:r>
            <a:r>
              <a:rPr lang="id-ID" dirty="0"/>
              <a:t> (</a:t>
            </a:r>
            <a:r>
              <a:rPr lang="id-ID" i="1" dirty="0"/>
              <a:t>job cost sheet</a:t>
            </a:r>
            <a:r>
              <a:rPr lang="id-ID" dirty="0"/>
              <a:t>) adalah dokumen sumber utama untuk job yang mencatat dan mengakumulasikan semua biaya yang dibebankan ke suatu job, sejak job itu dimulai.</a:t>
            </a:r>
          </a:p>
        </p:txBody>
      </p:sp>
      <p:sp>
        <p:nvSpPr>
          <p:cNvPr id="3" name="Title 2"/>
          <p:cNvSpPr>
            <a:spLocks noGrp="1"/>
          </p:cNvSpPr>
          <p:nvPr>
            <p:ph type="title"/>
          </p:nvPr>
        </p:nvSpPr>
        <p:spPr/>
        <p:txBody>
          <a:bodyPr/>
          <a:lstStyle/>
          <a:p>
            <a:r>
              <a:rPr lang="id-ID" sz="4000" b="1" dirty="0"/>
              <a:t>Kalkulasi Biaya Aktual pada Perusahaan Manufaktur</a:t>
            </a:r>
            <a:endParaRPr lang="id-ID" sz="4000" dirty="0"/>
          </a:p>
        </p:txBody>
      </p:sp>
    </p:spTree>
    <p:extLst>
      <p:ext uri="{BB962C8B-B14F-4D97-AF65-F5344CB8AC3E}">
        <p14:creationId xmlns:p14="http://schemas.microsoft.com/office/powerpoint/2010/main" val="3801908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id-ID" b="1" dirty="0"/>
              <a:t>Langkah 2: Mengidentifikasi Biaya Langsung Job atau Pekerjaan.</a:t>
            </a:r>
            <a:endParaRPr lang="id-ID" dirty="0"/>
          </a:p>
          <a:p>
            <a:pPr lvl="0"/>
            <a:r>
              <a:rPr lang="id-ID" b="1" dirty="0"/>
              <a:t>Bahan Langsung</a:t>
            </a:r>
            <a:r>
              <a:rPr lang="id-ID" dirty="0"/>
              <a:t>. </a:t>
            </a:r>
            <a:r>
              <a:rPr lang="id-ID" b="1" dirty="0"/>
              <a:t>Catatan permintaan bahan</a:t>
            </a:r>
            <a:r>
              <a:rPr lang="id-ID" dirty="0"/>
              <a:t> (</a:t>
            </a:r>
            <a:r>
              <a:rPr lang="id-ID" i="1" dirty="0"/>
              <a:t>materials requistion record</a:t>
            </a:r>
            <a:r>
              <a:rPr lang="id-ID" dirty="0"/>
              <a:t>) yang berisi informasi tentang biaya bahan langsung yang digunakan pada job tertentu dan di departemen tertentu.</a:t>
            </a:r>
          </a:p>
          <a:p>
            <a:r>
              <a:rPr lang="id-ID" b="1" dirty="0"/>
              <a:t>Tenaga kerja manufaktur langsung</a:t>
            </a:r>
            <a:r>
              <a:rPr lang="id-ID" dirty="0"/>
              <a:t>. Dokumen sumber untuk tenaga kerja manufaktur langsung adalah </a:t>
            </a:r>
            <a:r>
              <a:rPr lang="id-ID" b="1" dirty="0"/>
              <a:t>catatan jam kerja</a:t>
            </a:r>
            <a:r>
              <a:rPr lang="id-ID" dirty="0"/>
              <a:t> (</a:t>
            </a:r>
            <a:r>
              <a:rPr lang="id-ID" i="1" dirty="0"/>
              <a:t>labor-time record</a:t>
            </a:r>
            <a:r>
              <a:rPr lang="id-ID" dirty="0"/>
              <a:t>) yang berisi informasi tentang jam kerja yang digunakan untuk job tertentu pada departemen tertentu.</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2633762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76997"/>
          </a:xfrm>
        </p:spPr>
        <p:txBody>
          <a:bodyPr>
            <a:normAutofit fontScale="92500" lnSpcReduction="10000"/>
          </a:bodyPr>
          <a:lstStyle/>
          <a:p>
            <a:pPr marL="0" indent="0">
              <a:buNone/>
            </a:pPr>
            <a:r>
              <a:rPr lang="id-ID" b="1" dirty="0"/>
              <a:t>Langkah 3: Memilih Dasar Alokasi Biaya yang Digunakan untuk Mengalokasikan Biaya </a:t>
            </a:r>
            <a:r>
              <a:rPr lang="id-ID" b="1" dirty="0" smtClean="0"/>
              <a:t>Tidak</a:t>
            </a:r>
            <a:r>
              <a:rPr lang="id-ID" dirty="0"/>
              <a:t> </a:t>
            </a:r>
            <a:r>
              <a:rPr lang="id-ID" b="1" dirty="0" smtClean="0"/>
              <a:t>Langsung </a:t>
            </a:r>
            <a:r>
              <a:rPr lang="id-ID" b="1" dirty="0"/>
              <a:t>ke Job.</a:t>
            </a:r>
            <a:endParaRPr lang="id-ID" dirty="0"/>
          </a:p>
          <a:p>
            <a:r>
              <a:rPr lang="id-ID" dirty="0"/>
              <a:t>Job yang berbeda membutuhkan kuantitas sumber daya tidak langsung yang juga berbeda. Tujuannya adalah untuk mengalokasikan secara sistematis biaya-biaya sumber daya tidak langsung ke job yang terkait.</a:t>
            </a:r>
          </a:p>
          <a:p>
            <a:pPr marL="0" indent="0">
              <a:buNone/>
            </a:pPr>
            <a:r>
              <a:rPr lang="id-ID" b="1" dirty="0" smtClean="0"/>
              <a:t>Langkah </a:t>
            </a:r>
            <a:r>
              <a:rPr lang="id-ID" b="1" dirty="0"/>
              <a:t>4: Mengidentifikasikan Biaya Tidak Langsung yang Terkait dengan Setiap </a:t>
            </a:r>
            <a:r>
              <a:rPr lang="id-ID" b="1" dirty="0" smtClean="0"/>
              <a:t>Dasar</a:t>
            </a:r>
            <a:r>
              <a:rPr lang="id-ID" dirty="0"/>
              <a:t> </a:t>
            </a:r>
            <a:r>
              <a:rPr lang="id-ID" b="1" dirty="0" smtClean="0"/>
              <a:t>Alokasi </a:t>
            </a:r>
            <a:r>
              <a:rPr lang="id-ID" b="1" dirty="0"/>
              <a:t>Biaya.</a:t>
            </a:r>
            <a:endParaRPr lang="id-ID" dirty="0"/>
          </a:p>
          <a:p>
            <a:r>
              <a:rPr lang="id-ID" dirty="0"/>
              <a:t>Robinson percaya bahwa dasar alokasi biaya tunggal yaitu jam tenaga kerja </a:t>
            </a:r>
            <a:r>
              <a:rPr lang="id-ID" dirty="0" smtClean="0"/>
              <a:t>manufaktur langsung </a:t>
            </a:r>
            <a:r>
              <a:rPr lang="id-ID" dirty="0"/>
              <a:t>dapat digunakan untuk mengalokasikan biaya tidak langsung ke job.</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4122853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a:t>Langkah 5: Menghitung Tarif per Unit dari Setiap Dasar Alokasi Biaya yang Digunakan </a:t>
            </a:r>
            <a:r>
              <a:rPr lang="id-ID" b="1" dirty="0" smtClean="0"/>
              <a:t>untuk</a:t>
            </a:r>
            <a:r>
              <a:rPr lang="id-ID" dirty="0"/>
              <a:t> </a:t>
            </a:r>
            <a:r>
              <a:rPr lang="id-ID" b="1" dirty="0" smtClean="0"/>
              <a:t>Mengalokasikan </a:t>
            </a:r>
            <a:r>
              <a:rPr lang="id-ID" b="1" dirty="0"/>
              <a:t>Biaya Tidak Langsung ke Job</a:t>
            </a:r>
            <a:r>
              <a:rPr lang="id-ID" b="1" dirty="0" smtClean="0"/>
              <a:t>.</a:t>
            </a:r>
          </a:p>
          <a:p>
            <a:pPr marL="0" indent="0">
              <a:buNone/>
            </a:pPr>
            <a:endParaRPr lang="id-ID" dirty="0"/>
          </a:p>
          <a:p>
            <a:pPr marL="0" indent="0">
              <a:buNone/>
            </a:pPr>
            <a:endParaRPr lang="id-ID" dirty="0"/>
          </a:p>
        </p:txBody>
      </p:sp>
      <p:sp>
        <p:nvSpPr>
          <p:cNvPr id="3" name="Title 2"/>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717032"/>
            <a:ext cx="712879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9711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68</TotalTime>
  <Words>1317</Words>
  <Application>Microsoft Office PowerPoint</Application>
  <PresentationFormat>On-screen Show (4:3)</PresentationFormat>
  <Paragraphs>81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Hardcover</vt:lpstr>
      <vt:lpstr>JOB COSTING</vt:lpstr>
      <vt:lpstr>Konsep-konsep yang Menjadi Rangka Bangun Sistem Kalkulasi Biaya</vt:lpstr>
      <vt:lpstr>PowerPoint Presentation</vt:lpstr>
      <vt:lpstr>PowerPoint Presentation</vt:lpstr>
      <vt:lpstr>Sistem Job-Costing dan Process-Costing</vt:lpstr>
      <vt:lpstr>Kalkulasi Biaya Aktual pada Perusahaan Manufaktur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Kalkulasi Biaya Normal (Normal Costing)</vt:lpstr>
      <vt:lpstr>PowerPoint Presentation</vt:lpstr>
      <vt:lpstr>Sistem Kalkulasi Biaya Normal atas Pekerjaan (Normal Job-Costing) pada Perusahaan Manufaktur</vt:lpstr>
      <vt:lpstr> </vt:lpstr>
      <vt:lpstr>PowerPoint Presentation</vt:lpstr>
      <vt:lpstr>Biaya Tidak Langsung yang Dianggarkan dan Penyesuaian Akhir Tahun Akuntansi</vt:lpstr>
      <vt:lpstr>PowerPoint Presentation</vt:lpstr>
      <vt:lpstr>PowerPoint Presentation</vt:lpstr>
      <vt:lpstr>PowerPoint Presentation</vt:lpstr>
      <vt:lpstr>PowerPoint Presentation</vt:lpstr>
      <vt:lpstr>Contoh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COSTING</dc:title>
  <dc:creator>ASUS</dc:creator>
  <cp:lastModifiedBy>ASUS</cp:lastModifiedBy>
  <cp:revision>9</cp:revision>
  <dcterms:created xsi:type="dcterms:W3CDTF">2016-10-12T12:28:58Z</dcterms:created>
  <dcterms:modified xsi:type="dcterms:W3CDTF">2016-10-17T04:45:17Z</dcterms:modified>
</cp:coreProperties>
</file>